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5" r:id="rId9"/>
    <p:sldId id="266" r:id="rId10"/>
    <p:sldId id="267" r:id="rId11"/>
  </p:sldIdLst>
  <p:sldSz cx="14630400" cy="8229600"/>
  <p:notesSz cx="8229600" cy="14630400"/>
  <p:embeddedFontLst>
    <p:embeddedFont>
      <p:font typeface="Barlow" panose="00000500000000000000" pitchFamily="2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  <p:embeddedFont>
      <p:font typeface="Segoe UI" panose="020B0502040204020203" pitchFamily="34" charset="0"/>
      <p:regular r:id="rId27"/>
      <p:bold r:id="rId28"/>
      <p:italic r:id="rId29"/>
      <p:boldItalic r:id="rId3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06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7229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67460" y="1238857"/>
            <a:ext cx="7381875" cy="9666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Создание таблиц в </a:t>
            </a:r>
            <a:r>
              <a:rPr lang="en-US" sz="3850" b="1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Qt:</a:t>
            </a:r>
            <a:endParaRPr lang="ru-RU" sz="3850" b="1">
              <a:solidFill>
                <a:srgbClr val="F0FCFF"/>
              </a:solidFill>
              <a:latin typeface="Spline Sans Bold" pitchFamily="34" charset="0"/>
              <a:ea typeface="Spline Sans Bold" pitchFamily="34" charset="-122"/>
              <a:cs typeface="Spline Sans Bold" pitchFamily="34" charset="-120"/>
            </a:endParaRPr>
          </a:p>
          <a:p>
            <a:pPr marL="0" indent="0" algn="l">
              <a:lnSpc>
                <a:spcPts val="4800"/>
              </a:lnSpc>
              <a:buNone/>
            </a:pPr>
            <a:r>
              <a:rPr lang="ru-RU">
                <a:solidFill>
                  <a:schemeClr val="bg1"/>
                </a:solidFill>
              </a:rPr>
              <a:t>(Подготовил Лу Тимур 5 группа)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6367461" y="2619718"/>
            <a:ext cx="7381875" cy="2466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/>
            <a:r>
              <a:rPr lang="ru-RU" sz="1800">
                <a:solidFill>
                  <a:srgbClr val="F8FAFF"/>
                </a:solidFill>
                <a:latin typeface="quote-cjk-patch"/>
              </a:rPr>
              <a:t>Р</a:t>
            </a:r>
            <a:r>
              <a:rPr lang="ru-RU" sz="1800" b="0" i="0">
                <a:solidFill>
                  <a:srgbClr val="F8FAFF"/>
                </a:solidFill>
                <a:effectLst/>
                <a:latin typeface="quote-cjk-patch"/>
              </a:rPr>
              <a:t>ассмотрим, как создавать и работать с таблицами в Qt.</a:t>
            </a:r>
            <a:br>
              <a:rPr lang="ru-RU" sz="1800" b="0" i="0">
                <a:solidFill>
                  <a:srgbClr val="F8FAFF"/>
                </a:solidFill>
                <a:effectLst/>
                <a:latin typeface="quote-cjk-patch"/>
              </a:rPr>
            </a:br>
            <a:r>
              <a:rPr lang="ru-RU" sz="1800" b="0" i="0">
                <a:solidFill>
                  <a:srgbClr val="F8FAFF"/>
                </a:solidFill>
                <a:effectLst/>
                <a:latin typeface="quote-cjk-patch"/>
              </a:rPr>
              <a:t>Таблицы — важный элемент графического интерфейса, используемый для отображения и редактирования структурированных данных.</a:t>
            </a:r>
            <a:br>
              <a:rPr lang="ru-RU" sz="1800" b="0" i="0">
                <a:solidFill>
                  <a:srgbClr val="F8FAFF"/>
                </a:solidFill>
                <a:effectLst/>
                <a:latin typeface="quote-cjk-patch"/>
              </a:rPr>
            </a:br>
            <a:r>
              <a:rPr lang="ru-RU" sz="1800" b="0" i="0">
                <a:solidFill>
                  <a:srgbClr val="F8FAFF"/>
                </a:solidFill>
                <a:effectLst/>
                <a:latin typeface="quote-cjk-patch"/>
              </a:rPr>
              <a:t>В Qt для работы с таблицами чаще всего используются два подхода: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1" i="0">
                <a:solidFill>
                  <a:srgbClr val="F8FAFF"/>
                </a:solidFill>
                <a:effectLst/>
                <a:latin typeface="quote-cjk-patch"/>
              </a:rPr>
              <a:t>QTableWidget</a:t>
            </a:r>
            <a:r>
              <a:rPr lang="ru-RU" sz="1800" b="0" i="0">
                <a:solidFill>
                  <a:srgbClr val="F8FAFF"/>
                </a:solidFill>
                <a:effectLst/>
                <a:latin typeface="quote-cjk-patch"/>
              </a:rPr>
              <a:t> – виджет для простых таблиц с фиксированными данными.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1" i="0">
                <a:solidFill>
                  <a:srgbClr val="F8FAFF"/>
                </a:solidFill>
                <a:effectLst/>
                <a:latin typeface="quote-cjk-patch"/>
              </a:rPr>
              <a:t>QTableView + QAbstractItemModel</a:t>
            </a:r>
            <a:r>
              <a:rPr lang="ru-RU" sz="1800" b="0" i="0">
                <a:solidFill>
                  <a:srgbClr val="F8FAFF"/>
                </a:solidFill>
                <a:effectLst/>
                <a:latin typeface="quote-cjk-patch"/>
              </a:rPr>
              <a:t> – гибкий подход с использованием моделей для больших и динамических данных.</a:t>
            </a:r>
          </a:p>
          <a:p>
            <a:pPr algn="l"/>
            <a:r>
              <a:rPr lang="ru-RU" sz="1800" b="0" i="0">
                <a:solidFill>
                  <a:srgbClr val="F8FAFF"/>
                </a:solidFill>
                <a:effectLst/>
                <a:latin typeface="quote-cjk-patch"/>
              </a:rPr>
              <a:t>В этом докладе мы разберём оба способа.</a:t>
            </a:r>
          </a:p>
          <a:p>
            <a:pPr marL="0" indent="0" algn="l">
              <a:lnSpc>
                <a:spcPts val="2750"/>
              </a:lnSpc>
              <a:buNone/>
            </a:pPr>
            <a:endParaRPr lang="en-US" sz="17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F73123-817A-45B9-A7D7-FF3F6B288106}"/>
              </a:ext>
            </a:extLst>
          </p:cNvPr>
          <p:cNvSpPr txBox="1"/>
          <p:nvPr/>
        </p:nvSpPr>
        <p:spPr>
          <a:xfrm>
            <a:off x="12812358" y="7637929"/>
            <a:ext cx="1710466" cy="473337"/>
          </a:xfrm>
          <a:prstGeom prst="rect">
            <a:avLst/>
          </a:prstGeom>
          <a:solidFill>
            <a:srgbClr val="070614"/>
          </a:solidFill>
        </p:spPr>
        <p:txBody>
          <a:bodyPr wrap="square" rtlCol="0">
            <a:spAutoFit/>
          </a:bodyPr>
          <a:lstStyle/>
          <a:p>
            <a:endParaRPr lang="ru-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9597436-8186-4B12-A10B-56E100BAB1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7180" y="705634"/>
            <a:ext cx="31242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64BDA2E-5DE5-414C-9797-0262B2DF9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6602" y="705634"/>
            <a:ext cx="3057525" cy="69151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BCDDA12-F512-45E6-ABC5-2EF461889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55749" y="705634"/>
            <a:ext cx="2876550" cy="68770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5A5A04-ABE2-46C9-9329-EA1117A37B48}"/>
              </a:ext>
            </a:extLst>
          </p:cNvPr>
          <p:cNvSpPr txBox="1"/>
          <p:nvPr/>
        </p:nvSpPr>
        <p:spPr>
          <a:xfrm>
            <a:off x="498101" y="705634"/>
            <a:ext cx="292608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>
                <a:solidFill>
                  <a:schemeClr val="bg1"/>
                </a:solidFill>
              </a:rPr>
              <a:t>В правом нижнем углу формы </a:t>
            </a:r>
            <a:r>
              <a:rPr lang="en-US" sz="2400">
                <a:solidFill>
                  <a:schemeClr val="bg1"/>
                </a:solidFill>
              </a:rPr>
              <a:t>mainwindow.ui</a:t>
            </a:r>
            <a:r>
              <a:rPr lang="ru-RU" sz="2400">
                <a:solidFill>
                  <a:schemeClr val="bg1"/>
                </a:solidFill>
              </a:rPr>
              <a:t> есть таблица со </a:t>
            </a:r>
            <a:r>
              <a:rPr lang="be-BY" sz="2400">
                <a:solidFill>
                  <a:schemeClr val="bg1"/>
                </a:solidFill>
              </a:rPr>
              <a:t>всем</a:t>
            </a:r>
            <a:r>
              <a:rPr lang="ru-RU" sz="2400">
                <a:solidFill>
                  <a:schemeClr val="bg1"/>
                </a:solidFill>
              </a:rPr>
              <a:t>и свойствами созданной таблицы. Меняя эти свойства вы можете настроить таблицу.</a:t>
            </a:r>
          </a:p>
          <a:p>
            <a:r>
              <a:rPr lang="ru-RU" sz="2400">
                <a:solidFill>
                  <a:schemeClr val="bg1"/>
                </a:solidFill>
              </a:rPr>
              <a:t>Вот как это выглядит</a:t>
            </a:r>
            <a:r>
              <a:rPr lang="en-US" sz="2400">
                <a:solidFill>
                  <a:schemeClr val="bg1"/>
                </a:solidFill>
              </a:rPr>
              <a:t>:</a:t>
            </a:r>
            <a:endParaRPr lang="ru-RU" sz="240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7AB303-7088-44FC-AEA0-C0C13DBF3F9A}"/>
              </a:ext>
            </a:extLst>
          </p:cNvPr>
          <p:cNvSpPr txBox="1"/>
          <p:nvPr/>
        </p:nvSpPr>
        <p:spPr>
          <a:xfrm>
            <a:off x="12747812" y="7723991"/>
            <a:ext cx="1785769" cy="419548"/>
          </a:xfrm>
          <a:prstGeom prst="rect">
            <a:avLst/>
          </a:prstGeom>
          <a:solidFill>
            <a:srgbClr val="070614"/>
          </a:solidFill>
        </p:spPr>
        <p:txBody>
          <a:bodyPr wrap="square" rtlCol="0">
            <a:sp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8317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1644968"/>
            <a:ext cx="10758130" cy="611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Обзор подходов к работе с таблицами в Qt</a:t>
            </a:r>
            <a:endParaRPr lang="en-US" sz="3850" dirty="0"/>
          </a:p>
        </p:txBody>
      </p:sp>
      <p:sp>
        <p:nvSpPr>
          <p:cNvPr id="3" name="Shape 1"/>
          <p:cNvSpPr/>
          <p:nvPr/>
        </p:nvSpPr>
        <p:spPr>
          <a:xfrm>
            <a:off x="881063" y="2697480"/>
            <a:ext cx="495657" cy="495657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596985" y="2773204"/>
            <a:ext cx="5580578" cy="611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QTableWidget: Простота для статических данных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1596985" y="3517344"/>
            <a:ext cx="5580578" cy="1762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Этот виджет идеально подходит для небольших таблиц, где данные известны заранее и не требуют частых изменений. Он предоставляет готовый компонент, который хранит данные внутри себя, упрощая разработку.</a:t>
            </a:r>
            <a:endParaRPr lang="en-US" sz="1700" dirty="0"/>
          </a:p>
        </p:txBody>
      </p:sp>
      <p:sp>
        <p:nvSpPr>
          <p:cNvPr id="6" name="Shape 4"/>
          <p:cNvSpPr/>
          <p:nvPr/>
        </p:nvSpPr>
        <p:spPr>
          <a:xfrm>
            <a:off x="7452836" y="2697480"/>
            <a:ext cx="495657" cy="495657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8168759" y="2773204"/>
            <a:ext cx="5580578" cy="611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QTableView + Модель данных: Гибкость для динамических данных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168759" y="3517344"/>
            <a:ext cx="5580578" cy="2114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Для больших объемов данных, а также для сценариев, где данные динамически изменяются (например, из баз данных), Qt предлагает более мощный подход с использованием QTableView в связке с моделью данных (например, QStandardItemModel или QSqlTableModel).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881063" y="5879663"/>
            <a:ext cx="12868275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Мы подробно рассмотрим каждый из этих подходов, предоставив практические примеры кода и объяснения, чтобы вы могли выбрать наиболее подходящее решение для ваших проектов.</a:t>
            </a:r>
            <a:endParaRPr lang="en-US" sz="17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1F716C-A979-4D2E-A31A-3923C545D854}"/>
              </a:ext>
            </a:extLst>
          </p:cNvPr>
          <p:cNvSpPr txBox="1"/>
          <p:nvPr/>
        </p:nvSpPr>
        <p:spPr>
          <a:xfrm>
            <a:off x="12704781" y="7594899"/>
            <a:ext cx="1828800" cy="531473"/>
          </a:xfrm>
          <a:prstGeom prst="rect">
            <a:avLst/>
          </a:prstGeom>
          <a:solidFill>
            <a:srgbClr val="070614"/>
          </a:solidFill>
        </p:spPr>
        <p:txBody>
          <a:bodyPr wrap="square" rtlCol="0">
            <a:spAutoFit/>
          </a:bodyPr>
          <a:lstStyle/>
          <a:p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648295"/>
            <a:ext cx="10165318" cy="611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QTableWidget: Создание простых таблиц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81063" y="1788914"/>
            <a:ext cx="6835616" cy="1762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QTableWidget</a:t>
            </a: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– это удобный виджет для отображения табличных данных, предназначенный для сценариев, где данные фиксированы или изменяются редко</a:t>
            </a:r>
            <a:r>
              <a:rPr lang="en-US" sz="17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 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881063" y="3771305"/>
            <a:ext cx="2937153" cy="367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Основные шаги: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881063" y="4358640"/>
            <a:ext cx="6835616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Создание:</a:t>
            </a: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Инициализируйте </a:t>
            </a:r>
            <a:r>
              <a:rPr lang="en-US" sz="17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QTableWidget</a:t>
            </a: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указав количество строк и столбцов.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881063" y="5140523"/>
            <a:ext cx="6835616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Заголовки:</a:t>
            </a: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Используйте </a:t>
            </a:r>
            <a:r>
              <a:rPr lang="en-US" sz="17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setHorizontalHeaderLabels()</a:t>
            </a: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для установки названий столбцов.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881063" y="5922407"/>
            <a:ext cx="6835616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Заполнение:</a:t>
            </a: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Вставляйте данные в ячейки с помощью </a:t>
            </a:r>
            <a:r>
              <a:rPr lang="en-US" sz="17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setItem(row, column, new QTableWidgetItem("Данные"))</a:t>
            </a: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881063" y="6704290"/>
            <a:ext cx="6835616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Настройка:</a:t>
            </a: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Регулируйте ширину столбцов, высоту строк и другие параметры для улучшения внешнего вида.</a:t>
            </a:r>
            <a:endParaRPr lang="en-US" sz="17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1747" y="1838444"/>
            <a:ext cx="5495092" cy="549509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6AC198A-238D-4179-BD45-38F96E2FE970}"/>
              </a:ext>
            </a:extLst>
          </p:cNvPr>
          <p:cNvSpPr txBox="1"/>
          <p:nvPr/>
        </p:nvSpPr>
        <p:spPr>
          <a:xfrm>
            <a:off x="12844631" y="7745506"/>
            <a:ext cx="1699708" cy="398033"/>
          </a:xfrm>
          <a:prstGeom prst="rect">
            <a:avLst/>
          </a:prstGeom>
          <a:solidFill>
            <a:srgbClr val="070614"/>
          </a:solidFill>
        </p:spPr>
        <p:txBody>
          <a:bodyPr wrap="square" rtlCol="0">
            <a:spAutoFit/>
          </a:bodyPr>
          <a:lstStyle/>
          <a:p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2A94F6-7E07-4A29-9A44-35D620CE43CA}"/>
              </a:ext>
            </a:extLst>
          </p:cNvPr>
          <p:cNvSpPr txBox="1"/>
          <p:nvPr/>
        </p:nvSpPr>
        <p:spPr>
          <a:xfrm>
            <a:off x="2603351" y="483217"/>
            <a:ext cx="102197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3200" b="1" i="0">
                <a:solidFill>
                  <a:srgbClr val="F8FAFF"/>
                </a:solidFill>
                <a:effectLst/>
                <a:latin typeface="quote-cjk-patch"/>
              </a:rPr>
              <a:t>Основные команды (методы) для создания таблиц в Qt</a:t>
            </a:r>
            <a:endParaRPr lang="ru-RU" sz="3200" b="0" i="0">
              <a:solidFill>
                <a:srgbClr val="F8FAFF"/>
              </a:solidFill>
              <a:effectLst/>
              <a:latin typeface="quote-cjk-patch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6E1CEF-7AB2-44C2-A0C5-DDD6BBB42F5B}"/>
              </a:ext>
            </a:extLst>
          </p:cNvPr>
          <p:cNvSpPr txBox="1"/>
          <p:nvPr/>
        </p:nvSpPr>
        <p:spPr>
          <a:xfrm>
            <a:off x="376519" y="1463040"/>
            <a:ext cx="7605656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>
                <a:solidFill>
                  <a:srgbClr val="F8FA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1)</a:t>
            </a:r>
            <a:r>
              <a:rPr lang="en-US" sz="1400">
                <a:solidFill>
                  <a:srgbClr val="F8FA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QTableWidget(int rows, int columns, QWidget *parent = nullptr)</a:t>
            </a:r>
            <a:endParaRPr lang="ru-RU" sz="14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1400" b="0" i="0">
                <a:solidFill>
                  <a:srgbClr val="F8FAFF"/>
                </a:solidFill>
                <a:effectLst/>
                <a:latin typeface="quote-cjk-patch"/>
              </a:rPr>
              <a:t>Конструктор создает таблицу с указанным количеством строк и столбцов.</a:t>
            </a:r>
            <a:endParaRPr lang="en-US" sz="1400" b="0" i="0">
              <a:solidFill>
                <a:srgbClr val="F8FAFF"/>
              </a:solidFill>
              <a:effectLst/>
              <a:latin typeface="quote-cjk-patch"/>
            </a:endParaRPr>
          </a:p>
          <a:p>
            <a:endParaRPr lang="ru-RU" sz="1400" b="0" i="0">
              <a:solidFill>
                <a:srgbClr val="F8FAFF"/>
              </a:solidFill>
              <a:effectLst/>
              <a:latin typeface="quote-cjk-patch"/>
            </a:endParaRPr>
          </a:p>
          <a:p>
            <a:r>
              <a:rPr lang="ru-RU" sz="1400">
                <a:solidFill>
                  <a:srgbClr val="F8FAFF"/>
                </a:solidFill>
                <a:latin typeface="quote-cjk-patch"/>
              </a:rPr>
              <a:t>2)</a:t>
            </a:r>
            <a:r>
              <a:rPr kumimoji="0" lang="en-US" altLang="ru-RU" sz="1400" b="1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Arial Unicode MS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n-US" altLang="ru-RU" sz="140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setRowCount(int rows) / setColumnCount(int columns</a:t>
            </a:r>
            <a:r>
              <a:rPr kumimoji="0" lang="ru-RU" altLang="ru-RU" sz="140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)</a:t>
            </a:r>
            <a:r>
              <a:rPr kumimoji="0" lang="ru-RU" altLang="ru-RU" sz="14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en-US" altLang="ru-RU" sz="14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400" b="0" i="0">
                <a:solidFill>
                  <a:srgbClr val="F8FAFF"/>
                </a:solidFill>
                <a:effectLst/>
                <a:latin typeface="quote-cjk-patch"/>
              </a:rPr>
              <a:t>Устанавливает количество строк/столбцов.</a:t>
            </a:r>
            <a:endParaRPr lang="en-US" sz="1400" b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kumimoji="0" lang="en-US" altLang="ru-RU" sz="14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kumimoji="0" lang="en-US" altLang="ru-RU" sz="140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quote-cjk-patch"/>
                <a:cs typeface="Courier New" panose="02070309020205020404" pitchFamily="49" charset="0"/>
              </a:rPr>
              <a:t>3)</a:t>
            </a:r>
            <a:r>
              <a:rPr kumimoji="0" lang="ru-RU" altLang="ru-RU" sz="14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ru-RU" altLang="ru-RU" sz="14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setHorizontalHeaderLabels(const QStringList &amp;labels)</a:t>
            </a:r>
            <a:endParaRPr kumimoji="0" lang="ru-RU" altLang="ru-RU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ru-RU" sz="1400" b="0" i="0">
                <a:solidFill>
                  <a:srgbClr val="F8FAFF"/>
                </a:solidFill>
                <a:effectLst/>
                <a:latin typeface="quote-cjk-patch"/>
              </a:rPr>
              <a:t>Устанавливает названия столбцов.</a:t>
            </a:r>
            <a:endParaRPr lang="en-US" sz="1400" b="0" i="0">
              <a:solidFill>
                <a:srgbClr val="F8FAFF"/>
              </a:solidFill>
              <a:effectLst/>
              <a:latin typeface="quote-cjk-patch"/>
            </a:endParaRPr>
          </a:p>
          <a:p>
            <a:endParaRPr kumimoji="0" lang="en-US" altLang="ru-RU" sz="1400" u="none" strike="noStrike" cap="none" normalizeH="0" baseline="0">
              <a:ln>
                <a:noFill/>
              </a:ln>
              <a:solidFill>
                <a:srgbClr val="F8FAFF"/>
              </a:solidFill>
              <a:latin typeface="quote-cjk-patch"/>
              <a:cs typeface="Courier New" panose="02070309020205020404" pitchFamily="49" charset="0"/>
            </a:endParaRPr>
          </a:p>
          <a:p>
            <a:r>
              <a:rPr lang="en-US" altLang="ru-RU" sz="1400" i="0">
                <a:solidFill>
                  <a:srgbClr val="F8FAFF"/>
                </a:solidFill>
                <a:effectLst/>
                <a:latin typeface="quote-cjk-patch"/>
                <a:cs typeface="Courier New" panose="02070309020205020404" pitchFamily="49" charset="0"/>
              </a:rPr>
              <a:t>4)</a:t>
            </a:r>
            <a:r>
              <a:rPr kumimoji="0" lang="en-US" altLang="ru-RU" sz="14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ru-RU" sz="14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setItem(int row, int column, QTableWidgetItem *item)</a:t>
            </a:r>
            <a:endParaRPr kumimoji="0" lang="ru-RU" altLang="ru-RU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ru-RU" sz="1400" b="0" i="0">
                <a:solidFill>
                  <a:srgbClr val="F8FAFF"/>
                </a:solidFill>
                <a:effectLst/>
                <a:latin typeface="quote-cjk-patch"/>
              </a:rPr>
              <a:t>Устанавливает элемент в указанную ячейку.</a:t>
            </a:r>
            <a:endParaRPr lang="en-US" sz="1400" b="0" i="0">
              <a:solidFill>
                <a:srgbClr val="F8FAFF"/>
              </a:solidFill>
              <a:effectLst/>
              <a:latin typeface="quote-cjk-patch"/>
            </a:endParaRPr>
          </a:p>
          <a:p>
            <a:endParaRPr kumimoji="0" lang="en-US" altLang="ru-RU" sz="1400" u="none" strike="noStrike" cap="none" normalizeH="0" baseline="0">
              <a:ln>
                <a:noFill/>
              </a:ln>
              <a:solidFill>
                <a:srgbClr val="F8FAFF"/>
              </a:solidFill>
              <a:latin typeface="quote-cjk-patch"/>
              <a:cs typeface="Courier New" panose="02070309020205020404" pitchFamily="49" charset="0"/>
            </a:endParaRPr>
          </a:p>
          <a:p>
            <a:r>
              <a:rPr lang="en-US" altLang="ru-RU" sz="1400" i="0">
                <a:solidFill>
                  <a:srgbClr val="F8FAFF"/>
                </a:solidFill>
                <a:effectLst/>
                <a:latin typeface="quote-cjk-patch"/>
                <a:cs typeface="Courier New" panose="02070309020205020404" pitchFamily="49" charset="0"/>
              </a:rPr>
              <a:t>5)</a:t>
            </a:r>
            <a:r>
              <a:rPr kumimoji="0" lang="en-US" altLang="ru-RU" sz="14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ru-RU" sz="14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item(int row, int column)</a:t>
            </a:r>
            <a:endParaRPr kumimoji="0" lang="ru-RU" altLang="ru-RU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/>
            <a:r>
              <a:rPr lang="ru-RU" sz="1400" b="0" i="0">
                <a:solidFill>
                  <a:srgbClr val="F8FAFF"/>
                </a:solidFill>
                <a:effectLst/>
                <a:latin typeface="quote-cjk-patch"/>
              </a:rPr>
              <a:t>Возвращает элемент из ячейки.</a:t>
            </a:r>
            <a:endParaRPr lang="en-US" sz="1400" b="0" i="0">
              <a:solidFill>
                <a:srgbClr val="F8FAFF"/>
              </a:solidFill>
              <a:effectLst/>
              <a:latin typeface="quote-cjk-patch"/>
            </a:endParaRPr>
          </a:p>
          <a:p>
            <a:pPr algn="l"/>
            <a:endParaRPr lang="en-US" sz="1400">
              <a:solidFill>
                <a:srgbClr val="F8FAFF"/>
              </a:solidFill>
              <a:latin typeface="quote-cjk-patch"/>
            </a:endParaRPr>
          </a:p>
          <a:p>
            <a:r>
              <a:rPr lang="en-US" sz="1400" b="0" i="0">
                <a:solidFill>
                  <a:srgbClr val="F8FAFF"/>
                </a:solidFill>
                <a:effectLst/>
                <a:latin typeface="quote-cjk-patch"/>
              </a:rPr>
              <a:t>6)</a:t>
            </a:r>
            <a:r>
              <a:rPr kumimoji="0" lang="en-US" altLang="ru-RU" sz="14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ru-RU" sz="14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setColumnWidth(int column, int width) / setRowHeight(int row, int height)</a:t>
            </a:r>
            <a:endParaRPr kumimoji="0" lang="ru-RU" altLang="ru-RU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algn="l"/>
            <a:r>
              <a:rPr lang="ru-RU" sz="1400" b="0" i="0">
                <a:solidFill>
                  <a:srgbClr val="F8FAFF"/>
                </a:solidFill>
                <a:effectLst/>
                <a:latin typeface="quote-cjk-patch"/>
              </a:rPr>
              <a:t>Устанавливает ширину столбца/высоту строки.</a:t>
            </a:r>
            <a:endParaRPr lang="ru-RU" sz="1400" b="0" i="0">
              <a:solidFill>
                <a:srgbClr val="FFFFFF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kumimoji="0" lang="en-US" altLang="ru-RU" sz="140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quote-cjk-patch"/>
              <a:cs typeface="Courier New" panose="02070309020205020404" pitchFamily="49" charset="0"/>
            </a:endParaRPr>
          </a:p>
          <a:p>
            <a:r>
              <a:rPr lang="en-US" altLang="ru-RU" sz="1400">
                <a:solidFill>
                  <a:schemeClr val="bg1"/>
                </a:solidFill>
                <a:latin typeface="quote-cjk-patch"/>
                <a:cs typeface="Courier New" panose="02070309020205020404" pitchFamily="49" charset="0"/>
              </a:rPr>
              <a:t>7)</a:t>
            </a:r>
            <a:r>
              <a:rPr kumimoji="0" lang="ru-RU" altLang="ru-RU" sz="14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ru-RU" altLang="ru-RU" sz="14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setEditTriggers(QAbstractItemView::EditTriggers triggers)</a:t>
            </a:r>
            <a:endParaRPr kumimoji="0" lang="ru-RU" altLang="ru-RU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ru-RU" sz="1400" b="0" i="0">
                <a:solidFill>
                  <a:srgbClr val="F8FAFF"/>
                </a:solidFill>
                <a:effectLst/>
                <a:latin typeface="quote-cjk-patch"/>
              </a:rPr>
              <a:t>Определяет, когда ячейки можно редактировать.</a:t>
            </a:r>
            <a:endParaRPr kumimoji="0" lang="ru-RU" altLang="ru-RU" sz="140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quote-cjk-patch"/>
              <a:cs typeface="Courier New" panose="02070309020205020404" pitchFamily="49" charset="0"/>
            </a:endParaRPr>
          </a:p>
          <a:p>
            <a:endParaRPr lang="en-US" sz="1400"/>
          </a:p>
          <a:p>
            <a:r>
              <a:rPr lang="en-US" sz="1400">
                <a:solidFill>
                  <a:schemeClr val="bg1"/>
                </a:solidFill>
              </a:rPr>
              <a:t>8)</a:t>
            </a:r>
            <a:r>
              <a:rPr kumimoji="0" lang="en-US" altLang="ru-RU" sz="14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ru-RU" sz="14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sortItems(int column, Qt::SortOrder order = Qt::AscendingOrder)</a:t>
            </a:r>
            <a:endParaRPr kumimoji="0" lang="ru-RU" altLang="ru-RU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ru-RU" sz="1400" b="0" i="0">
                <a:solidFill>
                  <a:srgbClr val="F8FAFF"/>
                </a:solidFill>
                <a:effectLst/>
                <a:latin typeface="quote-cjk-patch"/>
              </a:rPr>
              <a:t>Сортирует данные по указанному столбцу.</a:t>
            </a:r>
            <a:endParaRPr lang="en-US" sz="1400" b="0" i="0">
              <a:solidFill>
                <a:srgbClr val="F8FAFF"/>
              </a:solidFill>
              <a:effectLst/>
              <a:latin typeface="quote-cjk-patch"/>
            </a:endParaRPr>
          </a:p>
          <a:p>
            <a:endParaRPr lang="en-US" sz="1400">
              <a:solidFill>
                <a:schemeClr val="bg1"/>
              </a:solidFill>
            </a:endParaRPr>
          </a:p>
          <a:p>
            <a:r>
              <a:rPr lang="en-US" sz="1400">
                <a:solidFill>
                  <a:schemeClr val="bg1"/>
                </a:solidFill>
              </a:rPr>
              <a:t>9)</a:t>
            </a:r>
            <a:r>
              <a:rPr kumimoji="0" lang="en-US" altLang="ru-RU" sz="14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ru-RU" sz="14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cellClicked(int row, int column)</a:t>
            </a:r>
            <a:endParaRPr kumimoji="0" lang="ru-RU" altLang="ru-RU" sz="1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ru-RU" sz="1400" b="0" i="0">
                <a:solidFill>
                  <a:srgbClr val="F8FAFF"/>
                </a:solidFill>
                <a:effectLst/>
                <a:latin typeface="quote-cjk-patch"/>
              </a:rPr>
              <a:t>Срабатывает при клике на ячейку.</a:t>
            </a:r>
            <a:endParaRPr lang="ru-RU" sz="1400">
              <a:solidFill>
                <a:schemeClr val="bg1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C89F85A-0759-4D74-BE80-7E3D55040D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3296" y="2489962"/>
            <a:ext cx="6546085" cy="481226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48499DFA-4BEA-4BAF-92C4-0CACB8E08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3296" y="3761284"/>
            <a:ext cx="7040544" cy="311317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0F49F913-9857-4639-AFF1-3FCE14C037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3296" y="5260488"/>
            <a:ext cx="6796892" cy="69095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03D05E9-BA7B-4F33-978C-57A315FD2C2A}"/>
              </a:ext>
            </a:extLst>
          </p:cNvPr>
          <p:cNvSpPr txBox="1"/>
          <p:nvPr/>
        </p:nvSpPr>
        <p:spPr>
          <a:xfrm>
            <a:off x="12640235" y="7637929"/>
            <a:ext cx="1990165" cy="484095"/>
          </a:xfrm>
          <a:prstGeom prst="rect">
            <a:avLst/>
          </a:prstGeom>
          <a:solidFill>
            <a:srgbClr val="070614"/>
          </a:solidFill>
        </p:spPr>
        <p:txBody>
          <a:bodyPr wrap="square" rtlCol="0">
            <a:sp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8868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0531" y="302895"/>
            <a:ext cx="4735235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Пример использования QTableWidget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225911" y="6626711"/>
            <a:ext cx="7034163" cy="1484555"/>
          </a:xfrm>
          <a:prstGeom prst="roundRect">
            <a:avLst>
              <a:gd name="adj" fmla="val 15585"/>
            </a:avLst>
          </a:prstGeom>
          <a:solidFill>
            <a:srgbClr val="0A081B"/>
          </a:solidFill>
          <a:ln w="7620">
            <a:solidFill>
              <a:srgbClr val="16FFBB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58284" y="6795279"/>
            <a:ext cx="1223843" cy="152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Плюсы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558283" y="7025212"/>
            <a:ext cx="6584037" cy="176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Простота использования</a:t>
            </a: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558284" y="7221819"/>
            <a:ext cx="6584037" cy="176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Не требует модели данных</a:t>
            </a: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558284" y="7431267"/>
            <a:ext cx="6584037" cy="176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Подходит для статических данных</a:t>
            </a:r>
            <a:endParaRPr lang="en-US" dirty="0"/>
          </a:p>
        </p:txBody>
      </p:sp>
      <p:sp>
        <p:nvSpPr>
          <p:cNvPr id="11" name="Shape 9"/>
          <p:cNvSpPr/>
          <p:nvPr/>
        </p:nvSpPr>
        <p:spPr>
          <a:xfrm>
            <a:off x="7370207" y="6626711"/>
            <a:ext cx="7152618" cy="1484555"/>
          </a:xfrm>
          <a:prstGeom prst="roundRect">
            <a:avLst>
              <a:gd name="adj" fmla="val 15585"/>
            </a:avLst>
          </a:prstGeom>
          <a:solidFill>
            <a:srgbClr val="0A081B"/>
          </a:solidFill>
          <a:ln w="762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2" name="Text 10"/>
          <p:cNvSpPr/>
          <p:nvPr/>
        </p:nvSpPr>
        <p:spPr>
          <a:xfrm>
            <a:off x="7487960" y="6795278"/>
            <a:ext cx="1223843" cy="152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Минусы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7487960" y="7033332"/>
            <a:ext cx="6584156" cy="176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Низкая производительность для больших объемов данных</a:t>
            </a: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7487960" y="7296352"/>
            <a:ext cx="6584156" cy="176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Ограниченная гибкость</a:t>
            </a:r>
            <a:endParaRPr lang="en-US" dirty="0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78F17801-A788-45A9-B8B7-E9567E598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531" y="945714"/>
            <a:ext cx="8943975" cy="54197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8199" y="658773"/>
            <a:ext cx="8740497" cy="575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QTableView + Модель: Гибкий подход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828199" y="1730812"/>
            <a:ext cx="6908363" cy="19873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Для сложных случаев, где данные динамически изменяются, их количество велико или требуется интеграция с внешними источниками, рекомендуется использовать </a:t>
            </a:r>
            <a:r>
              <a:rPr lang="en-US" sz="16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QTableView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в сочетании с моделью данных. Этот подход обеспечивает разделение представления и данных, что повышает производительность и гибкость.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828199" y="3925253"/>
            <a:ext cx="2760821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Основные шаги: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828199" y="4477345"/>
            <a:ext cx="6908363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Создание модели: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Используйте </a:t>
            </a:r>
            <a:r>
              <a:rPr lang="en-US" sz="16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QStandardItemModel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(для общих данных) или </a:t>
            </a:r>
            <a:r>
              <a:rPr lang="en-US" sz="16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QSqlTableModel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(для баз данных).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828199" y="5212199"/>
            <a:ext cx="6908363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Заполнение модели: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Добавляйте данные в модель с помощью </a:t>
            </a:r>
            <a:r>
              <a:rPr lang="en-US" sz="16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setItem()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или других специфичных для модели методов.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828199" y="5947053"/>
            <a:ext cx="6908363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Связывание: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Соедините </a:t>
            </a:r>
            <a:r>
              <a:rPr lang="en-US" sz="16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QTableView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с вашей моделью, вызвав </a:t>
            </a:r>
            <a:r>
              <a:rPr lang="en-US" sz="1600" dirty="0">
                <a:solidFill>
                  <a:srgbClr val="E0E4E6"/>
                </a:solidFill>
                <a:highlight>
                  <a:srgbClr val="004D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setModel()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28199" y="6681907"/>
            <a:ext cx="6908363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Функционал:</a:t>
            </a: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Включите сортировку, фильтрацию и другие возможности.</a:t>
            </a:r>
            <a:endParaRPr lang="en-US" sz="16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55B49B5-E472-4CEA-A8EC-2517BFAAED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1991" y="4422527"/>
            <a:ext cx="6819900" cy="619125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52CC6544-67AA-4639-926F-ABD45CA7A8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8651" y="5368878"/>
            <a:ext cx="5543550" cy="390525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18EFE2A0-18FA-414B-9B12-D57CEFC4EB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1113" y="6079885"/>
            <a:ext cx="4238625" cy="60007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445B68C-E8B5-40AD-81C4-FA8773D69ABF}"/>
              </a:ext>
            </a:extLst>
          </p:cNvPr>
          <p:cNvSpPr txBox="1"/>
          <p:nvPr/>
        </p:nvSpPr>
        <p:spPr>
          <a:xfrm>
            <a:off x="12866146" y="7788536"/>
            <a:ext cx="1764254" cy="390525"/>
          </a:xfrm>
          <a:prstGeom prst="rect">
            <a:avLst/>
          </a:prstGeom>
          <a:solidFill>
            <a:srgbClr val="070614"/>
          </a:solidFill>
        </p:spPr>
        <p:txBody>
          <a:bodyPr wrap="square" rtlCol="0">
            <a:spAutoFit/>
          </a:bodyPr>
          <a:lstStyle/>
          <a:p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0531" y="302895"/>
            <a:ext cx="5149929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Пример QTableView с QStandardItemModel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322778" y="6864905"/>
            <a:ext cx="6913973" cy="1259661"/>
          </a:xfrm>
          <a:prstGeom prst="roundRect">
            <a:avLst>
              <a:gd name="adj" fmla="val 15585"/>
            </a:avLst>
          </a:prstGeom>
          <a:solidFill>
            <a:srgbClr val="0A081B"/>
          </a:solidFill>
          <a:ln w="7620">
            <a:solidFill>
              <a:srgbClr val="16FFBB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58284" y="7014091"/>
            <a:ext cx="1223843" cy="152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Плюсы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558283" y="7224606"/>
            <a:ext cx="6584037" cy="176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Высокая производительность</a:t>
            </a: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558284" y="7458339"/>
            <a:ext cx="6584037" cy="176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Поддержка сортировки и фильтрации</a:t>
            </a: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558282" y="7696556"/>
            <a:ext cx="6584037" cy="176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Гибкость, кастомизация</a:t>
            </a:r>
            <a:endParaRPr lang="en-US" dirty="0"/>
          </a:p>
        </p:txBody>
      </p:sp>
      <p:sp>
        <p:nvSpPr>
          <p:cNvPr id="11" name="Shape 9"/>
          <p:cNvSpPr/>
          <p:nvPr/>
        </p:nvSpPr>
        <p:spPr>
          <a:xfrm>
            <a:off x="7598092" y="6873119"/>
            <a:ext cx="6913973" cy="1259661"/>
          </a:xfrm>
          <a:prstGeom prst="roundRect">
            <a:avLst>
              <a:gd name="adj" fmla="val 15585"/>
            </a:avLst>
          </a:prstGeom>
          <a:solidFill>
            <a:srgbClr val="0A081B"/>
          </a:solidFill>
          <a:ln w="7620">
            <a:solidFill>
              <a:srgbClr val="29DDDA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821447" y="7014091"/>
            <a:ext cx="1223843" cy="152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Минусы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7715846" y="7282126"/>
            <a:ext cx="6584156" cy="176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Требует больше кода</a:t>
            </a: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7715846" y="7578928"/>
            <a:ext cx="6584156" cy="176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Необходимо понимание моделей Qt</a:t>
            </a:r>
            <a:endParaRPr lang="en-US" dirty="0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97037567-48FF-49E9-B661-26A6299AE7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531" y="946785"/>
            <a:ext cx="8401050" cy="52387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D449C6-3800-4D83-8D98-74E861D7C298}"/>
              </a:ext>
            </a:extLst>
          </p:cNvPr>
          <p:cNvSpPr txBox="1"/>
          <p:nvPr/>
        </p:nvSpPr>
        <p:spPr>
          <a:xfrm>
            <a:off x="3281082" y="559398"/>
            <a:ext cx="77024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>
                <a:solidFill>
                  <a:srgbClr val="F8FAFF"/>
                </a:solidFill>
                <a:latin typeface="quote-cjk-patch"/>
              </a:rPr>
              <a:t>Что такое м</a:t>
            </a:r>
            <a:r>
              <a:rPr lang="ru-RU" sz="3600" b="1" i="0">
                <a:solidFill>
                  <a:srgbClr val="F8FAFF"/>
                </a:solidFill>
                <a:effectLst/>
                <a:latin typeface="quote-cjk-patch"/>
              </a:rPr>
              <a:t>одели в </a:t>
            </a:r>
            <a:r>
              <a:rPr lang="en-US" sz="3600" b="1" i="0">
                <a:solidFill>
                  <a:srgbClr val="F8FAFF"/>
                </a:solidFill>
                <a:effectLst/>
                <a:latin typeface="quote-cjk-patch"/>
              </a:rPr>
              <a:t>Qt</a:t>
            </a:r>
            <a:r>
              <a:rPr lang="ru-RU" sz="3600" b="1" i="0">
                <a:solidFill>
                  <a:srgbClr val="F8FAFF"/>
                </a:solidFill>
                <a:effectLst/>
                <a:latin typeface="quote-cjk-patch"/>
              </a:rPr>
              <a:t>?</a:t>
            </a:r>
            <a:r>
              <a:rPr lang="en-US" sz="3600" b="1" i="0">
                <a:solidFill>
                  <a:srgbClr val="F8FAFF"/>
                </a:solidFill>
                <a:effectLst/>
                <a:latin typeface="quote-cjk-patch"/>
              </a:rPr>
              <a:t> </a:t>
            </a:r>
            <a:endParaRPr lang="en-US" sz="3600" b="0" i="0">
              <a:solidFill>
                <a:srgbClr val="F8FAFF"/>
              </a:solidFill>
              <a:effectLst/>
              <a:latin typeface="quote-cjk-patch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85E531-F4B0-444B-86CF-3790093A2DF5}"/>
              </a:ext>
            </a:extLst>
          </p:cNvPr>
          <p:cNvSpPr txBox="1"/>
          <p:nvPr/>
        </p:nvSpPr>
        <p:spPr>
          <a:xfrm>
            <a:off x="860612" y="1430767"/>
            <a:ext cx="7218381" cy="5601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Модели в Qt — это </a:t>
            </a:r>
            <a:r>
              <a:rPr lang="ru-RU" sz="2000" b="0" i="0">
                <a:solidFill>
                  <a:srgbClr val="F8FAFF"/>
                </a:solidFill>
                <a:effectLst/>
                <a:latin typeface="quote-cjk-patch"/>
              </a:rPr>
              <a:t>фундаментальная часть архитектуры </a:t>
            </a:r>
            <a:r>
              <a:rPr lang="ru-RU" sz="2000" b="1" i="0">
                <a:solidFill>
                  <a:srgbClr val="F8FAFF"/>
                </a:solidFill>
                <a:effectLst/>
                <a:latin typeface="quote-cjk-patch"/>
              </a:rPr>
              <a:t>Model-View</a:t>
            </a:r>
            <a:r>
              <a:rPr lang="ru-RU" sz="2000" b="0" i="0">
                <a:solidFill>
                  <a:srgbClr val="F8FAFF"/>
                </a:solidFill>
                <a:effectLst/>
                <a:latin typeface="quote-cjk-patch"/>
              </a:rPr>
              <a:t>, которая разделяет</a:t>
            </a:r>
            <a:r>
              <a:rPr kumimoji="0" lang="ru-RU" altLang="ru-RU" sz="20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 данные (например, спис</a:t>
            </a:r>
            <a:r>
              <a:rPr lang="be-BY" altLang="ru-RU" sz="2000">
                <a:solidFill>
                  <a:srgbClr val="F8FAFF"/>
                </a:solidFill>
                <a:latin typeface="quote-cjk-patch"/>
              </a:rPr>
              <a:t>ок</a:t>
            </a:r>
            <a:r>
              <a:rPr kumimoji="0" lang="ru-RU" altLang="ru-RU" sz="20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 товаров) и их отображение (таблицу, список). Они управляют тем, как данные попадают в интерфейс.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1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Зачем нужны?</a:t>
            </a:r>
            <a:endParaRPr kumimoji="0" lang="ru-RU" altLang="ru-RU" sz="2000" b="0" i="0" u="none" strike="noStrike" cap="none" normalizeH="0" baseline="0">
              <a:ln>
                <a:noFill/>
              </a:ln>
              <a:solidFill>
                <a:srgbClr val="F8FAFF"/>
              </a:solidFill>
              <a:effectLst/>
              <a:latin typeface="quote-cjk-patch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ru-RU" altLang="ru-RU" sz="2000" b="1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Разделяют данные и их отображение</a:t>
            </a:r>
            <a:br>
              <a:rPr kumimoji="0" lang="ru-RU" altLang="ru-RU" sz="20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</a:br>
            <a:r>
              <a:rPr kumimoji="0" lang="ru-RU" altLang="ru-RU" sz="20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Одна модель может работать с разными виджетами (таблица, дерево, список).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ru-RU" altLang="ru-RU" sz="2000" b="1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Экономят память</a:t>
            </a:r>
            <a:br>
              <a:rPr kumimoji="0" lang="ru-RU" altLang="ru-RU" sz="20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</a:br>
            <a:r>
              <a:rPr kumimoji="0" lang="ru-RU" altLang="ru-RU" sz="20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Загружают только видимые данные (важно для больших списков).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ru-RU" altLang="ru-RU" sz="2000" b="1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Упрощают работу с БД</a:t>
            </a:r>
            <a:br>
              <a:rPr kumimoji="0" lang="ru-RU" altLang="ru-RU" sz="20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</a:br>
            <a:r>
              <a:rPr kumimoji="0" lang="ru-RU" altLang="ru-RU" sz="20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Есть готовые модели для SQL.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1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Основные типы:</a:t>
            </a:r>
            <a:endParaRPr kumimoji="0" lang="ru-RU" altLang="ru-RU" sz="2000" b="0" i="0" u="none" strike="noStrike" cap="none" normalizeH="0" baseline="0">
              <a:ln>
                <a:noFill/>
              </a:ln>
              <a:solidFill>
                <a:srgbClr val="F8FAFF"/>
              </a:solidFill>
              <a:effectLst/>
              <a:latin typeface="quote-cjk-patch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20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Menlo"/>
              </a:rPr>
              <a:t>QStandardItemModel</a:t>
            </a:r>
            <a:r>
              <a:rPr kumimoji="0" lang="ru-RU" altLang="ru-RU" sz="20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 — для простых данных (как Excel таблица)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20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Menlo"/>
              </a:rPr>
              <a:t>QSqlTableModel</a:t>
            </a:r>
            <a:r>
              <a:rPr kumimoji="0" lang="ru-RU" altLang="ru-RU" sz="20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 — для работы с базами данных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20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Menlo"/>
              </a:rPr>
              <a:t>QFileSystemModel</a:t>
            </a:r>
            <a:r>
              <a:rPr kumimoji="0" lang="ru-RU" altLang="ru-RU" sz="20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 — для отображения файлов</a:t>
            </a:r>
          </a:p>
          <a:p>
            <a:endParaRPr lang="ru-RU"/>
          </a:p>
        </p:txBody>
      </p:sp>
      <p:pic>
        <p:nvPicPr>
          <p:cNvPr id="2051" name="Picture 3">
            <a:extLst>
              <a:ext uri="{FF2B5EF4-FFF2-40B4-BE49-F238E27FC236}">
                <a16:creationId xmlns:a16="http://schemas.microsoft.com/office/drawing/2014/main" id="{67A34AAC-BC06-4FDB-94E5-516949B28F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7859" y="1528674"/>
            <a:ext cx="5405718" cy="5405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E56A17-BE6F-4C91-9519-E8F20C7FB661}"/>
              </a:ext>
            </a:extLst>
          </p:cNvPr>
          <p:cNvSpPr txBox="1"/>
          <p:nvPr/>
        </p:nvSpPr>
        <p:spPr>
          <a:xfrm>
            <a:off x="12726296" y="7605656"/>
            <a:ext cx="1828800" cy="505610"/>
          </a:xfrm>
          <a:prstGeom prst="rect">
            <a:avLst/>
          </a:prstGeom>
          <a:solidFill>
            <a:srgbClr val="070614"/>
          </a:solidFill>
        </p:spPr>
        <p:txBody>
          <a:bodyPr wrap="square" rtlCol="0">
            <a:sp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968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F0E780-CA72-4C79-8121-A7EA8C3380A4}"/>
              </a:ext>
            </a:extLst>
          </p:cNvPr>
          <p:cNvSpPr txBox="1"/>
          <p:nvPr/>
        </p:nvSpPr>
        <p:spPr>
          <a:xfrm>
            <a:off x="2571078" y="720762"/>
            <a:ext cx="94021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ru-RU" altLang="ru-RU" sz="2800" b="1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Создание</a:t>
            </a:r>
            <a:r>
              <a:rPr kumimoji="0" lang="en-US" altLang="ru-RU" sz="2800" b="1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kumimoji="0" lang="ru-RU" altLang="ru-RU" sz="2800" b="1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таблицы</a:t>
            </a:r>
            <a:r>
              <a:rPr kumimoji="0" lang="en-US" altLang="ru-RU" sz="2800" b="1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kumimoji="0" lang="ru-RU" altLang="ru-RU" sz="2800" b="1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через</a:t>
            </a:r>
            <a:r>
              <a:rPr kumimoji="0" lang="en-US" altLang="ru-RU" sz="2800" b="1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Qt Designer</a:t>
            </a:r>
            <a:r>
              <a:rPr kumimoji="0" lang="ru-RU" altLang="ru-RU" sz="2800" b="1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 </a:t>
            </a:r>
            <a:r>
              <a:rPr kumimoji="0" lang="ru-RU" altLang="ru-RU" sz="280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(</a:t>
            </a:r>
            <a:r>
              <a:rPr kumimoji="0" lang="en-US" altLang="ru-RU" sz="28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mainwindow.ui</a:t>
            </a:r>
            <a:r>
              <a:rPr kumimoji="0" lang="ru-RU" altLang="ru-RU" sz="28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ru-RU" sz="28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D3BE5C-377F-41BC-8B35-F7A1D7DF1BEB}"/>
              </a:ext>
            </a:extLst>
          </p:cNvPr>
          <p:cNvSpPr txBox="1"/>
          <p:nvPr/>
        </p:nvSpPr>
        <p:spPr>
          <a:xfrm>
            <a:off x="1094927" y="1667435"/>
            <a:ext cx="6687614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</a:tabLst>
            </a:pPr>
            <a:r>
              <a:rPr kumimoji="0" lang="ru-RU" altLang="ru-RU" sz="2000" b="1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ea typeface="Times New Roman" panose="02020603050405020304" pitchFamily="18" charset="0"/>
                <a:cs typeface="Segoe UI" panose="020B0502040204020203" pitchFamily="34" charset="0"/>
              </a:rPr>
              <a:t>1. Добавление таблицы на форму</a:t>
            </a:r>
            <a:endParaRPr kumimoji="0" lang="ru-RU" altLang="ru-RU" sz="2000" b="1" u="none" strike="noStrike" cap="none" normalizeH="0" baseline="0">
              <a:ln>
                <a:noFill/>
              </a:ln>
              <a:solidFill>
                <a:srgbClr val="2F5496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altLang="ru-RU" sz="160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ea typeface="Times New Roman" panose="02020603050405020304" pitchFamily="18" charset="0"/>
                <a:cs typeface="Segoe UI" panose="020B0502040204020203" pitchFamily="34" charset="0"/>
              </a:rPr>
              <a:t>Откройте</a:t>
            </a:r>
            <a:r>
              <a:rPr kumimoji="0" lang="en-US" altLang="ru-RU" sz="160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kumimoji="0" lang="ru-RU" altLang="ru-RU" sz="160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ea typeface="Times New Roman" panose="02020603050405020304" pitchFamily="18" charset="0"/>
                <a:cs typeface="Segoe UI" panose="020B0502040204020203" pitchFamily="34" charset="0"/>
              </a:rPr>
              <a:t>файл</a:t>
            </a:r>
            <a:r>
              <a:rPr kumimoji="0" lang="en-US" altLang="ru-RU" sz="160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ea typeface="Times New Roman" panose="02020603050405020304" pitchFamily="18" charset="0"/>
                <a:cs typeface="Segoe UI" panose="020B0502040204020203" pitchFamily="34" charset="0"/>
              </a:rPr>
              <a:t> </a:t>
            </a:r>
            <a:r>
              <a:rPr kumimoji="0" lang="en-US" altLang="ru-RU" sz="160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ea typeface="Times New Roman" panose="02020603050405020304" pitchFamily="18" charset="0"/>
                <a:cs typeface="Courier New" panose="02070309020205020404" pitchFamily="49" charset="0"/>
              </a:rPr>
              <a:t>mainwindow.ui</a:t>
            </a:r>
            <a:r>
              <a:rPr kumimoji="0" lang="en-US" altLang="ru-RU" sz="160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ea typeface="Times New Roman" panose="02020603050405020304" pitchFamily="18" charset="0"/>
                <a:cs typeface="Segoe UI" panose="020B0502040204020203" pitchFamily="34" charset="0"/>
              </a:rPr>
              <a:t> </a:t>
            </a:r>
            <a:r>
              <a:rPr kumimoji="0" lang="ru-RU" altLang="ru-RU" sz="160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ea typeface="Times New Roman" panose="02020603050405020304" pitchFamily="18" charset="0"/>
                <a:cs typeface="Segoe UI" panose="020B0502040204020203" pitchFamily="34" charset="0"/>
              </a:rPr>
              <a:t>в</a:t>
            </a:r>
            <a:r>
              <a:rPr kumimoji="0" lang="en-US" altLang="ru-RU" sz="160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ea typeface="Times New Roman" panose="02020603050405020304" pitchFamily="18" charset="0"/>
                <a:cs typeface="Segoe UI" panose="020B0502040204020203" pitchFamily="34" charset="0"/>
              </a:rPr>
              <a:t> Qt Designer</a:t>
            </a:r>
            <a:endParaRPr kumimoji="0" lang="ru-RU" altLang="ru-RU" sz="160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altLang="ru-RU" sz="160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ea typeface="Times New Roman" panose="02020603050405020304" pitchFamily="18" charset="0"/>
                <a:cs typeface="Segoe UI" panose="020B0502040204020203" pitchFamily="34" charset="0"/>
              </a:rPr>
              <a:t>Найдите</a:t>
            </a:r>
            <a:r>
              <a:rPr kumimoji="0" lang="en-US" altLang="ru-RU" sz="160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kumimoji="0" lang="ru-RU" altLang="ru-RU" sz="160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ea typeface="Times New Roman" panose="02020603050405020304" pitchFamily="18" charset="0"/>
                <a:cs typeface="Segoe UI" panose="020B0502040204020203" pitchFamily="34" charset="0"/>
              </a:rPr>
              <a:t>виджет</a:t>
            </a:r>
            <a:r>
              <a:rPr kumimoji="0" lang="en-US" altLang="ru-RU" sz="160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ea typeface="Times New Roman" panose="02020603050405020304" pitchFamily="18" charset="0"/>
                <a:cs typeface="Segoe UI" panose="020B0502040204020203" pitchFamily="34" charset="0"/>
              </a:rPr>
              <a:t> </a:t>
            </a:r>
            <a:r>
              <a:rPr kumimoji="0" lang="en-US" altLang="ru-RU" sz="160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ea typeface="Times New Roman" panose="02020603050405020304" pitchFamily="18" charset="0"/>
                <a:cs typeface="Courier New" panose="02070309020205020404" pitchFamily="49" charset="0"/>
              </a:rPr>
              <a:t>QTableWidget</a:t>
            </a:r>
            <a:r>
              <a:rPr kumimoji="0" lang="en-US" altLang="ru-RU" sz="160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ea typeface="Times New Roman" panose="02020603050405020304" pitchFamily="18" charset="0"/>
                <a:cs typeface="Segoe UI" panose="020B0502040204020203" pitchFamily="34" charset="0"/>
              </a:rPr>
              <a:t> (</a:t>
            </a:r>
            <a:r>
              <a:rPr kumimoji="0" lang="ru-RU" altLang="ru-RU" sz="160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ea typeface="Times New Roman" panose="02020603050405020304" pitchFamily="18" charset="0"/>
                <a:cs typeface="Segoe UI" panose="020B0502040204020203" pitchFamily="34" charset="0"/>
              </a:rPr>
              <a:t>в</a:t>
            </a:r>
            <a:r>
              <a:rPr kumimoji="0" lang="en-US" altLang="ru-RU" sz="160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kumimoji="0" lang="ru-RU" altLang="ru-RU" sz="160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ea typeface="Times New Roman" panose="02020603050405020304" pitchFamily="18" charset="0"/>
                <a:cs typeface="Segoe UI" panose="020B0502040204020203" pitchFamily="34" charset="0"/>
              </a:rPr>
              <a:t>разделе</a:t>
            </a:r>
            <a:r>
              <a:rPr kumimoji="0" lang="en-US" altLang="ru-RU" sz="160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ea typeface="Times New Roman" panose="02020603050405020304" pitchFamily="18" charset="0"/>
                <a:cs typeface="Segoe UI" panose="020B0502040204020203" pitchFamily="34" charset="0"/>
              </a:rPr>
              <a:t> "Item Widgets")</a:t>
            </a:r>
            <a:endParaRPr kumimoji="0" lang="ru-RU" altLang="ru-RU" sz="160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altLang="ru-RU" sz="160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ea typeface="Times New Roman" panose="02020603050405020304" pitchFamily="18" charset="0"/>
                <a:cs typeface="Segoe UI" panose="020B0502040204020203" pitchFamily="34" charset="0"/>
              </a:rPr>
              <a:t>Перетащите его в центральную область формы</a:t>
            </a:r>
            <a:endParaRPr kumimoji="0" lang="ru-RU" altLang="ru-RU" sz="1600" u="none" strike="noStrike" cap="none" normalizeH="0" baseline="0">
              <a:ln>
                <a:noFill/>
              </a:ln>
              <a:solidFill>
                <a:srgbClr val="2F5496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</a:tabLst>
            </a:pPr>
            <a:r>
              <a:rPr kumimoji="0" lang="ru-RU" altLang="ru-RU" sz="2000" b="1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ea typeface="Times New Roman" panose="02020603050405020304" pitchFamily="18" charset="0"/>
                <a:cs typeface="Segoe UI" panose="020B0502040204020203" pitchFamily="34" charset="0"/>
              </a:rPr>
              <a:t>2. Настройка свойств таблицы</a:t>
            </a:r>
            <a:endParaRPr kumimoji="0" lang="ru-RU" altLang="ru-RU" sz="2000" b="1" u="none" strike="noStrike" cap="none" normalizeH="0" baseline="0">
              <a:ln>
                <a:noFill/>
              </a:ln>
              <a:solidFill>
                <a:srgbClr val="2F5496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ru-RU" altLang="ru-RU" sz="160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ea typeface="Times New Roman" panose="02020603050405020304" pitchFamily="18" charset="0"/>
                <a:cs typeface="Segoe UI" panose="020B0502040204020203" pitchFamily="34" charset="0"/>
              </a:rPr>
              <a:t>Основные параметры: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endParaRPr lang="ru-RU" altLang="ru-RU" sz="1600">
              <a:solidFill>
                <a:srgbClr val="F8FAFF"/>
              </a:solidFill>
              <a:cs typeface="Segoe U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endParaRPr kumimoji="0" lang="ru-RU" altLang="ru-RU" sz="1600" u="none" strike="noStrike" cap="none" normalizeH="0" baseline="0">
              <a:ln>
                <a:noFill/>
              </a:ln>
              <a:solidFill>
                <a:srgbClr val="F8FAFF"/>
              </a:solidFill>
              <a:effectLst/>
              <a:cs typeface="Segoe U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endParaRPr lang="ru-RU" altLang="ru-RU" sz="1600">
              <a:solidFill>
                <a:srgbClr val="F8FAFF"/>
              </a:solidFill>
              <a:cs typeface="Segoe U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457200" algn="l"/>
              </a:tabLst>
            </a:pPr>
            <a:endParaRPr lang="ru-RU" altLang="ru-RU" sz="1600">
              <a:solidFill>
                <a:srgbClr val="F8FAFF"/>
              </a:solidFill>
              <a:cs typeface="Segoe U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914400" algn="l"/>
              </a:tabLst>
            </a:pPr>
            <a:r>
              <a:rPr kumimoji="0" lang="ru-RU" altLang="ru-RU" sz="2000" b="1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3. Заголовки столбцов:</a:t>
            </a:r>
            <a:endParaRPr kumimoji="0" lang="ru-RU" altLang="ru-RU" sz="20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ru-RU" altLang="ru-RU" sz="16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Двойной клик по таблице</a:t>
            </a:r>
            <a:endParaRPr kumimoji="0" lang="ru-RU" altLang="ru-RU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ru-RU" altLang="ru-RU" sz="16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Вкладка "Column"</a:t>
            </a:r>
            <a:endParaRPr kumimoji="0" lang="ru-RU" altLang="ru-RU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kumimoji="0" lang="ru-RU" altLang="ru-RU" sz="16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Установите названия для каждого столбца</a:t>
            </a:r>
            <a:endParaRPr kumimoji="0" lang="ru-RU" altLang="ru-RU" sz="1600" b="0" i="1" u="none" strike="noStrike" cap="none" normalizeH="0" baseline="0">
              <a:ln>
                <a:noFill/>
              </a:ln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914400" algn="l"/>
              </a:tabLst>
            </a:pPr>
            <a:r>
              <a:rPr lang="ru-RU" altLang="ru-RU" sz="2000" b="1">
                <a:solidFill>
                  <a:srgbClr val="F8FAFF"/>
                </a:solidFill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4</a:t>
            </a:r>
            <a:r>
              <a:rPr kumimoji="0" lang="ru-RU" altLang="ru-RU" sz="2000" b="1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. Доступ к таблице в коде</a:t>
            </a:r>
            <a:endParaRPr kumimoji="0" lang="ru-RU" altLang="ru-RU" sz="2000" b="1" u="none" strike="noStrike" cap="none" normalizeH="0" baseline="0">
              <a:ln>
                <a:noFill/>
              </a:ln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914400" algn="l"/>
              </a:tabLst>
            </a:pPr>
            <a:r>
              <a:rPr kumimoji="0" lang="ru-RU" altLang="ru-RU" sz="16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Файл </a:t>
            </a:r>
            <a:r>
              <a:rPr kumimoji="0" lang="ru-RU" altLang="ru-RU" sz="16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mainwindow.cpp</a:t>
            </a:r>
            <a:r>
              <a:rPr kumimoji="0" lang="ru-RU" altLang="ru-RU" sz="1600" b="0" i="0" u="none" strike="noStrike" cap="none" normalizeH="0" baseline="0">
                <a:ln>
                  <a:noFill/>
                </a:ln>
                <a:solidFill>
                  <a:srgbClr val="F8FAFF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:</a:t>
            </a:r>
            <a:endParaRPr kumimoji="0" lang="ru-RU" altLang="ru-RU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A171B6E-FF82-4D36-83A2-B190151AF3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816" y="3267074"/>
            <a:ext cx="5800725" cy="84772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EC7896D-1C96-4B2B-9FD9-5902B1EA62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816" y="6079243"/>
            <a:ext cx="6562725" cy="1133475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0C8351F5-E179-4F46-9958-6E33662A58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7430" y="1667435"/>
            <a:ext cx="6058907" cy="365435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0DF3B04-54D9-426D-8067-083923C49A1E}"/>
              </a:ext>
            </a:extLst>
          </p:cNvPr>
          <p:cNvSpPr txBox="1"/>
          <p:nvPr/>
        </p:nvSpPr>
        <p:spPr>
          <a:xfrm>
            <a:off x="12758569" y="7594899"/>
            <a:ext cx="1785770" cy="634701"/>
          </a:xfrm>
          <a:prstGeom prst="rect">
            <a:avLst/>
          </a:prstGeom>
          <a:solidFill>
            <a:srgbClr val="070614"/>
          </a:solidFill>
        </p:spPr>
        <p:txBody>
          <a:bodyPr wrap="square" rtlCol="0">
            <a:sp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87166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857</Words>
  <Application>Microsoft Office PowerPoint</Application>
  <PresentationFormat>Произвольный</PresentationFormat>
  <Paragraphs>104</Paragraphs>
  <Slides>10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23" baseType="lpstr">
      <vt:lpstr>Arial</vt:lpstr>
      <vt:lpstr>Arial Unicode MS</vt:lpstr>
      <vt:lpstr>Consolas</vt:lpstr>
      <vt:lpstr>Symbol</vt:lpstr>
      <vt:lpstr>Segoe UI</vt:lpstr>
      <vt:lpstr>Spline Sans Bold</vt:lpstr>
      <vt:lpstr>Barlow</vt:lpstr>
      <vt:lpstr>Calibri Light</vt:lpstr>
      <vt:lpstr>quote-cjk-patch</vt:lpstr>
      <vt:lpstr>Menlo</vt:lpstr>
      <vt:lpstr>Courier New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Timur</dc:creator>
  <cp:lastModifiedBy>Тимур Лу</cp:lastModifiedBy>
  <cp:revision>12</cp:revision>
  <dcterms:created xsi:type="dcterms:W3CDTF">2025-07-03T20:35:39Z</dcterms:created>
  <dcterms:modified xsi:type="dcterms:W3CDTF">2025-07-03T22:46:36Z</dcterms:modified>
</cp:coreProperties>
</file>